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Poppins"/>
      <p:regular r:id="rId14"/>
      <p:bold r:id="rId15"/>
      <p:italic r:id="rId16"/>
      <p:boldItalic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bold.fntdata"/><Relationship Id="rId14" Type="http://schemas.openxmlformats.org/officeDocument/2006/relationships/font" Target="fonts/Poppins-regular.fntdata"/><Relationship Id="rId17" Type="http://schemas.openxmlformats.org/officeDocument/2006/relationships/font" Target="fonts/Poppins-boldItalic.fntdata"/><Relationship Id="rId16" Type="http://schemas.openxmlformats.org/officeDocument/2006/relationships/font" Target="fonts/Poppins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.fntdata"/><Relationship Id="rId6" Type="http://schemas.openxmlformats.org/officeDocument/2006/relationships/slide" Target="slides/slide1.xml"/><Relationship Id="rId18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10" Type="http://schemas.openxmlformats.org/officeDocument/2006/relationships/image" Target="../media/image12.png"/><Relationship Id="rId9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9.png"/><Relationship Id="rId7" Type="http://schemas.openxmlformats.org/officeDocument/2006/relationships/image" Target="../media/image7.png"/><Relationship Id="rId8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26.png"/><Relationship Id="rId7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0" y="2004119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820590" y="3051869"/>
            <a:ext cx="6550818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Myšlenkové Mapy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3067050" y="4160490"/>
            <a:ext cx="6057900" cy="13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Klíč k efektivnímu učení, lepší paměti a kreativitě.</a:t>
            </a:r>
            <a:endParaRPr b="0" i="0" sz="2100" u="none" cap="none" strike="noStrike">
              <a:solidFill>
                <a:srgbClr val="64748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Ing. Jiří Šilhán</a:t>
            </a:r>
            <a:endParaRPr sz="2100">
              <a:solidFill>
                <a:srgbClr val="64748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653480"/>
            <a:ext cx="5143500" cy="46330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653480"/>
            <a:ext cx="5143500" cy="463301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1152525" y="2933700"/>
            <a:ext cx="4580572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Definice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1152525" y="3596580"/>
            <a:ext cx="43624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Myšlenková mapa je grafické uspořádání myšlenek, které využívá přirozeného fungování našeho mozku. Místo lineárních poznámek (řádek po řádku) zobrazuje souvislosti vizuálně.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677025" y="2933700"/>
            <a:ext cx="4580572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Jak to funguje?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677025" y="3596580"/>
            <a:ext cx="43624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Vychází z jednoho centrálního bodu a větví se do stran. Využívá klíčová slova, barvy a obrázky, čímž zapojuje levou (logickou) i pravou (kreativní) hemisféru mozku.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762000" y="571500"/>
            <a:ext cx="112014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 je myšlenková mapa?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762000" y="13677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653480"/>
            <a:ext cx="3365450" cy="46330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3200" y="1653480"/>
            <a:ext cx="3365450" cy="46330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64400" y="1653480"/>
            <a:ext cx="3365450" cy="46330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63650" y="194875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1684555" y="2939355"/>
            <a:ext cx="152019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Lepší paměť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1057275" y="3499395"/>
            <a:ext cx="27749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Mozek si lépe pamatuje obrazy a strukturované informace než prostý text. Díky barvám a asociacím si učivo vybavíte mnohem snadněji.</a:t>
            </a:r>
            <a:endParaRPr/>
          </a:p>
        </p:txBody>
      </p:sp>
      <p:pic>
        <p:nvPicPr>
          <p:cNvPr descr="image.png" id="112" name="Google Shape;11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4851" y="194875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5360759" y="2939355"/>
            <a:ext cx="1470183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Přehlednost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4708475" y="3499395"/>
            <a:ext cx="27749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Vidíte "velký obraz" (big picture). Okamžitě poznáte, co je důležité a jak spolu jednotlivé části tématu souvisejí.</a:t>
            </a:r>
            <a:endParaRPr/>
          </a:p>
        </p:txBody>
      </p:sp>
      <p:pic>
        <p:nvPicPr>
          <p:cNvPr descr="image.png" id="115" name="Google Shape;11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66051" y="194875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9146976" y="2939355"/>
            <a:ext cx="12001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Kreativita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8359675" y="3499395"/>
            <a:ext cx="27749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Nelineární zápis podporuje vznik nových nápadů. Ideální pro brainstorming, plánování projektů nebo psaní esejí.</a:t>
            </a:r>
            <a:endParaRPr/>
          </a:p>
        </p:txBody>
      </p:sp>
      <p:pic>
        <p:nvPicPr>
          <p:cNvPr descr="image.png" id="118" name="Google Shape;118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73200" y="2177355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924401" y="2177355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32751" y="2177355"/>
            <a:ext cx="2286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762000" y="571500"/>
            <a:ext cx="112014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Proč je používat?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762000" y="13677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64990"/>
            <a:ext cx="50482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1275" y="2074515"/>
            <a:ext cx="50292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762000" y="2271861"/>
            <a:ext cx="5048250" cy="944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B82F6"/>
                </a:solidFill>
                <a:latin typeface="Open Sans"/>
                <a:ea typeface="Open Sans"/>
                <a:cs typeface="Open Sans"/>
                <a:sym typeface="Open Sans"/>
              </a:rPr>
              <a:t>1. Centrální téma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Hlavní myšlenka nebo název uprostřed papíru. Měl by být výrazný, ideálně s obrázkem.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762000" y="3454747"/>
            <a:ext cx="5048250" cy="944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0B981"/>
                </a:solidFill>
                <a:latin typeface="Open Sans"/>
                <a:ea typeface="Open Sans"/>
                <a:cs typeface="Open Sans"/>
                <a:sym typeface="Open Sans"/>
              </a:rPr>
              <a:t>2. Hlavní větve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Silné čáry vycházející ze středu. Představují hlavní kapitoly nebo kategorie tématu.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762000" y="4637633"/>
            <a:ext cx="5048250" cy="944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3. Klíčová slova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Na každou větev píšeme jen jedno slovo (nebo krátkou frázi). To nutí mozek kondenzovat informace.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62000" y="571500"/>
            <a:ext cx="112014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Anatomie myšlenkové mapy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762000" y="13677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9" name="Google Shape;13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7710" y="2838450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61420" y="2838450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35130" y="2838450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08840" y="2838450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/>
          <p:nvPr/>
        </p:nvSpPr>
        <p:spPr>
          <a:xfrm>
            <a:off x="762000" y="3067050"/>
            <a:ext cx="10668000" cy="38100"/>
          </a:xfrm>
          <a:prstGeom prst="roundRect">
            <a:avLst>
              <a:gd fmla="val 16667" name="adj"/>
            </a:avLst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703328" y="3562350"/>
            <a:ext cx="2464214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Start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762000" y="4072830"/>
            <a:ext cx="23468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Vezměte čistý papír a položte ho na šířku. Doprostřed nakreslete hlavní téma.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3477037" y="3562350"/>
            <a:ext cx="2464214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Větve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3535709" y="4072830"/>
            <a:ext cx="23468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Nakreslete hlavní větve směrem od středu. Každou větev odlište jinou barvou.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250747" y="3562350"/>
            <a:ext cx="2464214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Detaily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309419" y="4072830"/>
            <a:ext cx="23468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K hlavním větvím přidávejte tenčí pod-větve s detaily a doplňujícími informacemi.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9024457" y="3562350"/>
            <a:ext cx="2464214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Grafika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9083129" y="4072830"/>
            <a:ext cx="23468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Doplňte jednoduché obrázky, symboly a zvýraznění pro lepší zapamatování.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762000" y="571500"/>
            <a:ext cx="112014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Jak vytvořit mapu: Krok za krokem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762000" y="13677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9" name="Google Shape;1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 txBox="1"/>
          <p:nvPr/>
        </p:nvSpPr>
        <p:spPr>
          <a:xfrm>
            <a:off x="762000" y="762000"/>
            <a:ext cx="48006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Ukázka z praxe</a:t>
            </a:r>
            <a:endParaRPr/>
          </a:p>
        </p:txBody>
      </p:sp>
      <p:pic>
        <p:nvPicPr>
          <p:cNvPr descr="image.png" id="161" name="Google Shape;16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/>
          <p:nvPr/>
        </p:nvSpPr>
        <p:spPr>
          <a:xfrm>
            <a:off x="762000" y="15582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762000" y="1943100"/>
            <a:ext cx="480060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Studijní poznámky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762000" y="2605980"/>
            <a:ext cx="4572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Zde vidíte, jak může vypadat myšlenková mapa použitá pro studium.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762000" y="3596580"/>
            <a:ext cx="457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Všimněte si použití různých barev pro oddělení sekcí, kreslených ikon pro vizuální kotvy a hierarchie tloušťky čar (od středu ke krajům se ztenčují).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762000" y="5196780"/>
            <a:ext cx="4572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Taková mapa nahradí několik stránek lineárního textu a učení z ní je mnohem rychlejší.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1" name="Google Shape;17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8225" y="267459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 txBox="1"/>
          <p:nvPr/>
        </p:nvSpPr>
        <p:spPr>
          <a:xfrm>
            <a:off x="1409700" y="2636490"/>
            <a:ext cx="4314825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Používejte barvy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Barvy stimulují mozek. Zkuste přiřadit každé hlavní větvi vlastní barvu.</a:t>
            </a:r>
            <a:endParaRPr/>
          </a:p>
        </p:txBody>
      </p:sp>
      <p:pic>
        <p:nvPicPr>
          <p:cNvPr descr="image.png" id="174" name="Google Shape;17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15100" y="267459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6886575" y="2636490"/>
            <a:ext cx="4314825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Jedno slovo na větev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Nesnažte se psát věty. Jedno klíčové slovo vám dá svobodu pro další asociace.</a:t>
            </a:r>
            <a:endParaRPr/>
          </a:p>
        </p:txBody>
      </p:sp>
      <p:pic>
        <p:nvPicPr>
          <p:cNvPr descr="image.png" id="176" name="Google Shape;17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8225" y="4379565"/>
            <a:ext cx="25717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 txBox="1"/>
          <p:nvPr/>
        </p:nvSpPr>
        <p:spPr>
          <a:xfrm>
            <a:off x="1438275" y="4341465"/>
            <a:ext cx="4286250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Kreslete obrázky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Obrázek vydá za tisíc slov. I jednoduchá skica pomůže paměti více než slovo.</a:t>
            </a:r>
            <a:endParaRPr/>
          </a:p>
        </p:txBody>
      </p:sp>
      <p:pic>
        <p:nvPicPr>
          <p:cNvPr descr="image.png" id="178" name="Google Shape;178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15100" y="4379565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9"/>
          <p:cNvSpPr txBox="1"/>
          <p:nvPr/>
        </p:nvSpPr>
        <p:spPr>
          <a:xfrm>
            <a:off x="6943725" y="4341465"/>
            <a:ext cx="4257675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Organické křivky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Používejte spíše oblé čáry než rovné přímky. Jsou pro oko příjemnější.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762000" y="571500"/>
            <a:ext cx="11201400" cy="700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Tipy pro lepší mapy</a:t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762000" y="1367730"/>
            <a:ext cx="571500" cy="5715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6" name="Google Shape;1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0"/>
          <p:cNvSpPr txBox="1"/>
          <p:nvPr/>
        </p:nvSpPr>
        <p:spPr>
          <a:xfrm>
            <a:off x="4420790" y="1794569"/>
            <a:ext cx="3350418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Otázky?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3238500" y="3128069"/>
            <a:ext cx="5715000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Děkuji za pozornost.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Nyní je prostor pro vaše dotazy ohledně tvorby myšlenkových map.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4157662" y="4834681"/>
            <a:ext cx="38766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Open Sans"/>
                <a:ea typeface="Open Sans"/>
                <a:cs typeface="Open Sans"/>
                <a:sym typeface="Open Sans"/>
              </a:rPr>
              <a:t>Zkuste si vytvořit svou první mapu ještě dnes!</a:t>
            </a:r>
            <a:endParaRPr/>
          </a:p>
        </p:txBody>
      </p:sp>
      <p:pic>
        <p:nvPicPr>
          <p:cNvPr descr="image.png" id="190" name="Google Shape;1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57662" y="4872781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